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60" r:id="rId3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4" Type="http://schemas.openxmlformats.org/officeDocument/2006/relationships/slide" Target="slides/slide19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3.xml"/></Relationships>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6426523-3A25-6B90-8BEE-BDB95311263B}"/>
              </a:ext>
            </a:extLst>
          </p:cNvPr>
          <p:cNvSpPr>
            <a:spLocks noGrp="1"/>
          </p:cNvSpPr>
          <p:nvPr>
            <p:ph type="title"/>
          </p:nvPr>
        </p:nvSpPr>
        <p:spPr>
          <a:xfrm>
            <a:off x="914400" y="274638"/>
            <a:ext cx="7772400" cy="792162"/>
          </a:xfrm>
        </p:spPr>
        <p:txBody>
          <a:bodyPr/>
          <a:lstStyle/>
          <a:p>
            <a:r>
              <a:rPr lang="en-US" altLang="zh-CN"/>
              <a:t>How has the economy changed?</a:t>
            </a:r>
          </a:p>
        </p:txBody>
      </p:sp>
      <p:sp>
        <p:nvSpPr>
          <p:cNvPr id="3" name="Slide Number Placeholder 2">
            <a:extLst>
              <a:ext uri="{FF2B5EF4-FFF2-40B4-BE49-F238E27FC236}">
                <a16:creationId xmlns:a16="http://schemas.microsoft.com/office/drawing/2014/main" id="{E316771F-DA1F-D928-D580-5CA6964C6290}"/>
              </a:ext>
            </a:extLst>
          </p:cNvPr>
          <p:cNvSpPr>
            <a:spLocks noGrp="1"/>
          </p:cNvSpPr>
          <p:nvPr>
            <p:ph type="sldNum" sz="quarter" idx="12"/>
          </p:nvPr>
        </p:nvSpPr>
        <p:spPr/>
        <p:txBody>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8459F2D4-2EBA-4FF0-B9F1-CF286405C3BD}" type="slidenum">
              <a:rPr kumimoji="0" lang="en-US" altLang="zh-CN" sz="1400" b="0" i="0" u="none" strike="noStrike" kern="1200" cap="none" spc="0" normalizeH="0" baseline="0" noProof="0" smtClean="0">
                <a:ln>
                  <a:noFill/>
                </a:ln>
                <a:solidFill>
                  <a:srgbClr val="FFFFFF"/>
                </a:solidFill>
                <a:effectLst/>
                <a:uLnTx/>
                <a:uFillTx/>
                <a:latin typeface="Franklin Gothic Book" panose="020B0503020102020204" pitchFamily="34" charset="0"/>
                <a:ea typeface="MS PGothic" panose="020B0600070205080204"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198</a:t>
            </a:fld>
            <a:endParaRPr kumimoji="0" lang="en-US" altLang="zh-CN" sz="1400" b="0" i="0" u="none" strike="noStrike" kern="1200" cap="none" spc="0" normalizeH="0" baseline="0" noProof="0">
              <a:ln>
                <a:noFill/>
              </a:ln>
              <a:solidFill>
                <a:srgbClr val="FFFFFF"/>
              </a:solidFill>
              <a:effectLst/>
              <a:uLnTx/>
              <a:uFillTx/>
              <a:latin typeface="Franklin Gothic Book" panose="020B0503020102020204" pitchFamily="34" charset="0"/>
              <a:ea typeface="MS PGothic" panose="020B0600070205080204" pitchFamily="34" charset="-128"/>
              <a:cs typeface="+mn-cs"/>
            </a:endParaRPr>
          </a:p>
        </p:txBody>
      </p:sp>
      <p:sp>
        <p:nvSpPr>
          <p:cNvPr id="19460" name="Content Placeholder 3">
            <a:extLst>
              <a:ext uri="{FF2B5EF4-FFF2-40B4-BE49-F238E27FC236}">
                <a16:creationId xmlns:a16="http://schemas.microsoft.com/office/drawing/2014/main" id="{EAEA573C-364C-FCB2-281E-8252BAD33484}"/>
              </a:ext>
            </a:extLst>
          </p:cNvPr>
          <p:cNvSpPr>
            <a:spLocks noGrp="1"/>
          </p:cNvSpPr>
          <p:nvPr>
            <p:ph sz="quarter" idx="1"/>
          </p:nvPr>
        </p:nvSpPr>
        <p:spPr>
          <a:xfrm>
            <a:off x="914400" y="1066800"/>
            <a:ext cx="7772400" cy="4572000"/>
          </a:xfrm>
        </p:spPr>
        <p:txBody>
          <a:bodyPr/>
          <a:lstStyle/>
          <a:p>
            <a:r>
              <a:rPr lang="en-US" altLang="zh-CN"/>
              <a:t>Three important characteristics:</a:t>
            </a:r>
          </a:p>
          <a:p>
            <a:pPr lvl="1">
              <a:buFont typeface="Wingdings 2" panose="05020102010507070707" pitchFamily="18" charset="2"/>
              <a:buNone/>
            </a:pPr>
            <a:r>
              <a:rPr lang="en-US" altLang="zh-CN"/>
              <a:t>1. Each state is hollowing out – typical establishment is now less dependent on sources of inputs within the state and on markets within the state ---- ripple effects of change within the state are now smaller than 20 years ago</a:t>
            </a:r>
          </a:p>
          <a:p>
            <a:pPr lvl="1">
              <a:buFont typeface="Wingdings 2" panose="05020102010507070707" pitchFamily="18" charset="2"/>
              <a:buNone/>
            </a:pPr>
            <a:r>
              <a:rPr lang="en-US" altLang="zh-CN"/>
              <a:t>2. Structure of production is changing – fragmentation is now a characteristic of production</a:t>
            </a:r>
          </a:p>
          <a:p>
            <a:pPr lvl="2"/>
            <a:r>
              <a:rPr lang="en-US" altLang="zh-CN"/>
              <a:t>The value chain is now longer</a:t>
            </a:r>
          </a:p>
          <a:p>
            <a:pPr lvl="2"/>
            <a:r>
              <a:rPr lang="en-US" altLang="zh-CN"/>
              <a:t>Firms are organizing production to exploit economies of scale in individual plants in specialized component production and shipping to other plants to add further components</a:t>
            </a:r>
          </a:p>
        </p:txBody>
      </p:sp>
      <p:grpSp>
        <p:nvGrpSpPr>
          <p:cNvPr id="19461" name="Group 27">
            <a:extLst>
              <a:ext uri="{FF2B5EF4-FFF2-40B4-BE49-F238E27FC236}">
                <a16:creationId xmlns:a16="http://schemas.microsoft.com/office/drawing/2014/main" id="{50FF62C6-E372-A78F-1C6A-A04AF0FA19C9}"/>
              </a:ext>
            </a:extLst>
          </p:cNvPr>
          <p:cNvGrpSpPr>
            <a:grpSpLocks/>
          </p:cNvGrpSpPr>
          <p:nvPr/>
        </p:nvGrpSpPr>
        <p:grpSpPr bwMode="auto">
          <a:xfrm>
            <a:off x="446116" y="5280006"/>
            <a:ext cx="8240712" cy="717550"/>
            <a:chOff x="200" y="1404"/>
            <a:chExt cx="5191" cy="452"/>
          </a:xfrm>
        </p:grpSpPr>
        <p:sp>
          <p:nvSpPr>
            <p:cNvPr id="19463" name="Text Box 28">
              <a:extLst>
                <a:ext uri="{FF2B5EF4-FFF2-40B4-BE49-F238E27FC236}">
                  <a16:creationId xmlns:a16="http://schemas.microsoft.com/office/drawing/2014/main" id="{C5E965A5-00C3-3578-B86C-36BD768466CE}"/>
                </a:ext>
              </a:extLst>
            </p:cNvPr>
            <p:cNvSpPr txBox="1">
              <a:spLocks noChangeArrowheads="1"/>
            </p:cNvSpPr>
            <p:nvPr/>
          </p:nvSpPr>
          <p:spPr bwMode="auto">
            <a:xfrm>
              <a:off x="200" y="1495"/>
              <a:ext cx="60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inputs</a:t>
              </a:r>
            </a:p>
          </p:txBody>
        </p:sp>
        <p:sp>
          <p:nvSpPr>
            <p:cNvPr id="19464" name="Line 29">
              <a:extLst>
                <a:ext uri="{FF2B5EF4-FFF2-40B4-BE49-F238E27FC236}">
                  <a16:creationId xmlns:a16="http://schemas.microsoft.com/office/drawing/2014/main" id="{FCA3E19A-5438-A9DB-9DFB-026B65F5B0D1}"/>
                </a:ext>
              </a:extLst>
            </p:cNvPr>
            <p:cNvSpPr>
              <a:spLocks noChangeShapeType="1"/>
            </p:cNvSpPr>
            <p:nvPr/>
          </p:nvSpPr>
          <p:spPr bwMode="auto">
            <a:xfrm>
              <a:off x="812"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5" name="Text Box 30">
              <a:extLst>
                <a:ext uri="{FF2B5EF4-FFF2-40B4-BE49-F238E27FC236}">
                  <a16:creationId xmlns:a16="http://schemas.microsoft.com/office/drawing/2014/main" id="{2F4CD6F5-BEFC-D8D5-721C-E8A11E46980E}"/>
                </a:ext>
              </a:extLst>
            </p:cNvPr>
            <p:cNvSpPr txBox="1">
              <a:spLocks noChangeArrowheads="1"/>
            </p:cNvSpPr>
            <p:nvPr/>
          </p:nvSpPr>
          <p:spPr bwMode="auto">
            <a:xfrm>
              <a:off x="1080" y="1404"/>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1</a:t>
              </a:r>
            </a:p>
          </p:txBody>
        </p:sp>
        <p:sp>
          <p:nvSpPr>
            <p:cNvPr id="19466" name="Line 31">
              <a:extLst>
                <a:ext uri="{FF2B5EF4-FFF2-40B4-BE49-F238E27FC236}">
                  <a16:creationId xmlns:a16="http://schemas.microsoft.com/office/drawing/2014/main" id="{F89C1BAA-E1A1-A897-76C3-960A0C53D73B}"/>
                </a:ext>
              </a:extLst>
            </p:cNvPr>
            <p:cNvSpPr>
              <a:spLocks noChangeShapeType="1"/>
            </p:cNvSpPr>
            <p:nvPr/>
          </p:nvSpPr>
          <p:spPr bwMode="auto">
            <a:xfrm>
              <a:off x="209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7" name="Text Box 32">
              <a:extLst>
                <a:ext uri="{FF2B5EF4-FFF2-40B4-BE49-F238E27FC236}">
                  <a16:creationId xmlns:a16="http://schemas.microsoft.com/office/drawing/2014/main" id="{A6904127-58B3-CDA5-AFEA-2F5260F865A3}"/>
                </a:ext>
              </a:extLst>
            </p:cNvPr>
            <p:cNvSpPr txBox="1">
              <a:spLocks noChangeArrowheads="1"/>
            </p:cNvSpPr>
            <p:nvPr/>
          </p:nvSpPr>
          <p:spPr bwMode="auto">
            <a:xfrm>
              <a:off x="2335" y="1408"/>
              <a:ext cx="69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Service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Link </a:t>
              </a:r>
            </a:p>
          </p:txBody>
        </p:sp>
        <p:sp>
          <p:nvSpPr>
            <p:cNvPr id="19468" name="Text Box 33">
              <a:extLst>
                <a:ext uri="{FF2B5EF4-FFF2-40B4-BE49-F238E27FC236}">
                  <a16:creationId xmlns:a16="http://schemas.microsoft.com/office/drawing/2014/main" id="{1CB980BE-6BF0-07FD-C2A6-A2841A447C4B}"/>
                </a:ext>
              </a:extLst>
            </p:cNvPr>
            <p:cNvSpPr txBox="1">
              <a:spLocks noChangeArrowheads="1"/>
            </p:cNvSpPr>
            <p:nvPr/>
          </p:nvSpPr>
          <p:spPr bwMode="auto">
            <a:xfrm>
              <a:off x="3309" y="1408"/>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2</a:t>
              </a:r>
            </a:p>
          </p:txBody>
        </p:sp>
        <p:sp>
          <p:nvSpPr>
            <p:cNvPr id="19469" name="Text Box 34">
              <a:extLst>
                <a:ext uri="{FF2B5EF4-FFF2-40B4-BE49-F238E27FC236}">
                  <a16:creationId xmlns:a16="http://schemas.microsoft.com/office/drawing/2014/main" id="{025A17AA-777C-1569-D3C6-F9552A986225}"/>
                </a:ext>
              </a:extLst>
            </p:cNvPr>
            <p:cNvSpPr txBox="1">
              <a:spLocks noChangeArrowheads="1"/>
            </p:cNvSpPr>
            <p:nvPr/>
          </p:nvSpPr>
          <p:spPr bwMode="auto">
            <a:xfrm>
              <a:off x="4656" y="1495"/>
              <a:ext cx="73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markets</a:t>
              </a:r>
            </a:p>
          </p:txBody>
        </p:sp>
        <p:sp>
          <p:nvSpPr>
            <p:cNvPr id="19470" name="Line 35">
              <a:extLst>
                <a:ext uri="{FF2B5EF4-FFF2-40B4-BE49-F238E27FC236}">
                  <a16:creationId xmlns:a16="http://schemas.microsoft.com/office/drawing/2014/main" id="{2376A071-0809-2919-FB3F-1933EF1420F8}"/>
                </a:ext>
              </a:extLst>
            </p:cNvPr>
            <p:cNvSpPr>
              <a:spLocks noChangeShapeType="1"/>
            </p:cNvSpPr>
            <p:nvPr/>
          </p:nvSpPr>
          <p:spPr bwMode="auto">
            <a:xfrm>
              <a:off x="3026"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71" name="Line 36">
              <a:extLst>
                <a:ext uri="{FF2B5EF4-FFF2-40B4-BE49-F238E27FC236}">
                  <a16:creationId xmlns:a16="http://schemas.microsoft.com/office/drawing/2014/main" id="{CA65F94A-BAC1-ED9F-B66F-39F74567590E}"/>
                </a:ext>
              </a:extLst>
            </p:cNvPr>
            <p:cNvSpPr>
              <a:spLocks noChangeShapeType="1"/>
            </p:cNvSpPr>
            <p:nvPr/>
          </p:nvSpPr>
          <p:spPr bwMode="auto">
            <a:xfrm>
              <a:off x="437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9462" name="TextBox 14">
            <a:extLst>
              <a:ext uri="{FF2B5EF4-FFF2-40B4-BE49-F238E27FC236}">
                <a16:creationId xmlns:a16="http://schemas.microsoft.com/office/drawing/2014/main" id="{54C1CFBB-CA27-C2D2-FC10-B3FCE576F101}"/>
              </a:ext>
            </a:extLst>
          </p:cNvPr>
          <p:cNvSpPr txBox="1">
            <a:spLocks noChangeArrowheads="1"/>
          </p:cNvSpPr>
          <p:nvPr/>
        </p:nvSpPr>
        <p:spPr bwMode="auto">
          <a:xfrm>
            <a:off x="1843088" y="6210300"/>
            <a:ext cx="5395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Perpetua" panose="02020502060401020303" pitchFamily="18" charset="0"/>
                <a:ea typeface="MS PGothic" panose="020B0600070205080204" pitchFamily="34" charset="-128"/>
                <a:cs typeface="+mn-cs"/>
              </a:rPr>
              <a:t>     State 1                                          State 2</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